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75" d="100"/>
          <a:sy n="75" d="100"/>
        </p:scale>
        <p:origin x="360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526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62708"/>
            <a:ext cx="9717275" cy="468923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Compare the force of a raindrop on the ground that hits the ground and bounces up to one which simple hits and lays on the ground. (which has the greatest force?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A drop of water that bounces up indicates that it has more momentum than one which simply fell.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7407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are on a frictionless boat on a lake with no friction, what would move you to the right edge the fastest?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Blow in and out in one direction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Throwing a 2 kg boot to the right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Throw a 1 kg baseball to the left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576599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are on a frictionless boat on a lake with no friction, what would move you to the right edge the fastest?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Blow in and out in one direction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Throwing a 2 kg boot to the right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Throw a 1 kg baseball to the </a:t>
            </a:r>
            <a:r>
              <a:rPr lang="en-US" b="1" u="sng" dirty="0" smtClean="0">
                <a:solidFill>
                  <a:srgbClr val="FF0000"/>
                </a:solidFill>
              </a:rPr>
              <a:t>left- (for every action there is an opposite and equal reaction)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616149" y="703385"/>
            <a:ext cx="10575851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 astronaut is floating in space and needs to get back to the ship. He throws a wrench is the direction opposite of where he wants to go. He will move___</a:t>
            </a:r>
          </a:p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a. Away from the ship at the same velocity as the wrench is moving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b. Toward the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ship at the same velocity as the wrench is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moving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c. Toward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the ship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at a slower velocity than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the wrench is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moving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d. Toward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the ship at a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faster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velocity than the wrench is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moving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10350322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An astronaut is floating in space and needs to get back to the ship. He throws a wrench is the direction opposite of where he wants to go. He will move___</a:t>
            </a:r>
          </a:p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a. Away from the ship at the same velocity as the wrench is moving</a:t>
            </a:r>
          </a:p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b. Toward the ship at the same velocity as the wrench is moving</a:t>
            </a: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c. </a:t>
            </a:r>
            <a:r>
              <a:rPr lang="en-US" sz="2800" b="1" u="sng" dirty="0">
                <a:solidFill>
                  <a:srgbClr val="FF0000"/>
                </a:solidFill>
              </a:rPr>
              <a:t>Toward the ship at a slower velocity than the wrench is </a:t>
            </a:r>
            <a:r>
              <a:rPr lang="en-US" sz="2800" b="1" u="sng" dirty="0" smtClean="0">
                <a:solidFill>
                  <a:srgbClr val="FF0000"/>
                </a:solidFill>
              </a:rPr>
              <a:t>moving</a:t>
            </a:r>
          </a:p>
          <a:p>
            <a:pPr>
              <a:lnSpc>
                <a:spcPct val="150000"/>
              </a:lnSpc>
            </a:pPr>
            <a:r>
              <a:rPr lang="en-US" sz="2800" b="1" u="sng" dirty="0" smtClean="0">
                <a:solidFill>
                  <a:srgbClr val="FF0000"/>
                </a:solidFill>
              </a:rPr>
              <a:t>** opposite and equal (mv = mv)</a:t>
            </a:r>
            <a:endParaRPr lang="en-US" sz="2800" b="1" u="sng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d. Toward the ship at a faster velocity than the wrench is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moving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A bike is traveling with  a constant speed down  hill at the same rate as a bus which has 10 times its mass.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0070C0"/>
                </a:solidFill>
              </a:rPr>
              <a:t>They have the same momentum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0070C0"/>
                </a:solidFill>
              </a:rPr>
              <a:t>They have the same force of impact if the hit a wall at the bottom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0070C0"/>
                </a:solidFill>
              </a:rPr>
              <a:t>They both have zero acceleration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670383" cy="42203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rgbClr val="0070C0"/>
                </a:solidFill>
              </a:rPr>
              <a:t>A bike is traveling with  a constant speed down  hill at the same rate as a bus which has 10 times its mass.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0070C0"/>
                </a:solidFill>
              </a:rPr>
              <a:t>They have the same momentum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0070C0"/>
                </a:solidFill>
              </a:rPr>
              <a:t>They have the same force of impact if the hit a wall at the bottom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They both have zero acceleration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981726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Describe how these factors affect the amount of force that a ball hits the ground with 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Its speed on impact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length of impact with the ground (did it hit concrete or dirt)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it bounced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412475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Describe how these factors affect the amount of force that a ball hits the ground with 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speed on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impact- </a:t>
            </a:r>
            <a:r>
              <a:rPr lang="en-US" b="1" u="sng" dirty="0" smtClean="0">
                <a:solidFill>
                  <a:srgbClr val="FF0000"/>
                </a:solidFill>
              </a:rPr>
              <a:t>higher speed = more force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length of impact with the ground (did it hit concrete or dirt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)- </a:t>
            </a:r>
            <a:r>
              <a:rPr lang="en-US" b="1" u="sng" dirty="0" smtClean="0">
                <a:solidFill>
                  <a:srgbClr val="FF0000"/>
                </a:solidFill>
              </a:rPr>
              <a:t>the longer the impact, the less the force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it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bounced- </a:t>
            </a:r>
            <a:r>
              <a:rPr lang="en-US" b="1" u="sng" dirty="0" smtClean="0">
                <a:solidFill>
                  <a:srgbClr val="FF0000"/>
                </a:solidFill>
              </a:rPr>
              <a:t>bouncing indicates more force than laying still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9529706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do the following have in common?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a. Children wear helmets when riding bikes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b. Play ground equipment have rubber mats underneath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c. Jumping with your knees bent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88559" y="890954"/>
            <a:ext cx="10703442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do the following have in common?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a. Children wear helmets when riding bikes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b. Play ground equipment have rubber mats underneath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c. Jumping with your knees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bent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They all decrease force by increasing the time of impact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7" y="726830"/>
            <a:ext cx="10066787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reaction force to the following action forces?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Tires on the road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Rocket exhaust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Walking on the floor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pull of the earth on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you-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boxer hits a bag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03498" y="844062"/>
            <a:ext cx="10462437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the reaction force to the following action forces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n-US" b="1" u="sng" dirty="0" smtClean="0">
                <a:solidFill>
                  <a:srgbClr val="FF0000"/>
                </a:solidFill>
              </a:rPr>
              <a:t>EQUAL AND OPPOSITE FORCES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Tires on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road- </a:t>
            </a:r>
            <a:r>
              <a:rPr lang="en-US" b="1" u="sng" dirty="0" smtClean="0">
                <a:solidFill>
                  <a:srgbClr val="FF0000"/>
                </a:solidFill>
              </a:rPr>
              <a:t>road pushing up against tire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Rocket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exhaust- </a:t>
            </a:r>
            <a:r>
              <a:rPr lang="en-US" b="1" u="sng" dirty="0" smtClean="0">
                <a:solidFill>
                  <a:srgbClr val="FF0000"/>
                </a:solidFill>
              </a:rPr>
              <a:t>rocket moves forward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Walking on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floor- </a:t>
            </a:r>
            <a:r>
              <a:rPr lang="en-US" b="1" u="sng" dirty="0" smtClean="0">
                <a:solidFill>
                  <a:srgbClr val="FF0000"/>
                </a:solidFill>
              </a:rPr>
              <a:t>floor pushes up on feet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pull of the earth on you- </a:t>
            </a:r>
            <a:r>
              <a:rPr lang="en-US" b="1" u="sng" dirty="0" smtClean="0">
                <a:solidFill>
                  <a:srgbClr val="FF0000"/>
                </a:solidFill>
              </a:rPr>
              <a:t>the pull of you on the </a:t>
            </a:r>
            <a:r>
              <a:rPr lang="en-US" b="1" u="sng" dirty="0">
                <a:solidFill>
                  <a:srgbClr val="FF0000"/>
                </a:solidFill>
              </a:rPr>
              <a:t>earth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boxer hits a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bag- </a:t>
            </a:r>
            <a:r>
              <a:rPr lang="en-US" b="1" u="sng" dirty="0" smtClean="0">
                <a:solidFill>
                  <a:srgbClr val="FF0000"/>
                </a:solidFill>
              </a:rPr>
              <a:t>the bag hits the glove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7641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car with a momentum of 40 kg m/s and a mass of20 meters will have a speed of 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57659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car with a momentum of 40 kg m/s and a mass of20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kg will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have a speed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__________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P = mv or momentum = mass (velocity)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So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40 </a:t>
            </a:r>
            <a:r>
              <a:rPr lang="en-US" b="1" dirty="0" err="1" smtClean="0">
                <a:solidFill>
                  <a:srgbClr val="FF0000"/>
                </a:solidFill>
              </a:rPr>
              <a:t>kgm</a:t>
            </a:r>
            <a:r>
              <a:rPr lang="en-US" b="1" dirty="0" smtClean="0">
                <a:solidFill>
                  <a:srgbClr val="FF0000"/>
                </a:solidFill>
              </a:rPr>
              <a:t>/s = </a:t>
            </a:r>
            <a:r>
              <a:rPr lang="en-US" b="1" dirty="0" smtClean="0">
                <a:solidFill>
                  <a:srgbClr val="FF0000"/>
                </a:solidFill>
              </a:rPr>
              <a:t>20  </a:t>
            </a:r>
            <a:r>
              <a:rPr lang="en-US" b="1" dirty="0" smtClean="0">
                <a:solidFill>
                  <a:srgbClr val="FF0000"/>
                </a:solidFill>
              </a:rPr>
              <a:t>kg (v)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m/s = V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9028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Zero acceleration occurs when an object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At constant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In mechanical equilibrium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At rest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At terminal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7"/>
            <a:ext cx="9807243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Zero acceleration occurs when an object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At constant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 mechanical equilibrium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rest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At terminal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All </a:t>
            </a:r>
            <a:r>
              <a:rPr lang="en-US" b="1" u="sng" dirty="0">
                <a:solidFill>
                  <a:srgbClr val="FF0000"/>
                </a:solidFill>
              </a:rPr>
              <a:t>of these</a:t>
            </a:r>
          </a:p>
          <a:p>
            <a:pPr lvl="0">
              <a:lnSpc>
                <a:spcPct val="150000"/>
              </a:lnSpc>
            </a:pPr>
            <a:r>
              <a:rPr lang="en-US" b="1" u="sng" dirty="0">
                <a:solidFill>
                  <a:srgbClr val="FF0000"/>
                </a:solidFill>
              </a:rPr>
              <a:t>Acceleration </a:t>
            </a:r>
            <a:r>
              <a:rPr lang="en-US" b="1" u="sng" dirty="0" smtClean="0">
                <a:solidFill>
                  <a:srgbClr val="FF0000"/>
                </a:solidFill>
              </a:rPr>
              <a:t>occurs only </a:t>
            </a:r>
            <a:r>
              <a:rPr lang="en-US" b="1" u="sng" dirty="0">
                <a:solidFill>
                  <a:srgbClr val="FF0000"/>
                </a:solidFill>
              </a:rPr>
              <a:t>when </a:t>
            </a:r>
            <a:r>
              <a:rPr lang="en-US" b="1" u="sng" dirty="0" smtClean="0">
                <a:solidFill>
                  <a:srgbClr val="FF0000"/>
                </a:solidFill>
              </a:rPr>
              <a:t>there is a change in speed or direction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91545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Your Weight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a. Is dependent on 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unit of _______________ called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Newtons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4"/>
            <a:ext cx="9248352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If 2 cars collide after rolling towards each other, both with the same mass and speed, what is their combined momentum after they meet?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Your Weight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a. Is dependent on </a:t>
            </a:r>
            <a:r>
              <a:rPr lang="en-US" b="1" dirty="0" smtClean="0">
                <a:solidFill>
                  <a:srgbClr val="FF0000"/>
                </a:solidFill>
              </a:rPr>
              <a:t>_the </a:t>
            </a:r>
            <a:r>
              <a:rPr lang="en-US" b="1" dirty="0" err="1" smtClean="0">
                <a:solidFill>
                  <a:srgbClr val="FF0000"/>
                </a:solidFill>
              </a:rPr>
              <a:t>grativational</a:t>
            </a:r>
            <a:r>
              <a:rPr lang="en-US" b="1" dirty="0" smtClean="0">
                <a:solidFill>
                  <a:srgbClr val="FF0000"/>
                </a:solidFill>
              </a:rPr>
              <a:t> attraction on you</a:t>
            </a:r>
            <a:endParaRPr lang="en-US" b="1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unit of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</a:t>
            </a:r>
            <a:r>
              <a:rPr lang="en-US" b="1" u="sng" dirty="0" smtClean="0">
                <a:solidFill>
                  <a:srgbClr val="FF0000"/>
                </a:solidFill>
              </a:rPr>
              <a:t>force___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called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Newtons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force on a sky diver is dependent 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Size of person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Speed of object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force on a sky diver is dependent 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Size of person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Speed of object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of these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9529706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object that has a mass of 50 kg has a weight of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About 500 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About 5 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About 50 kg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object that has a mass of 50 kg has a weight of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About 500 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About 5 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About 50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kg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W = mg   so </a:t>
            </a:r>
            <a:r>
              <a:rPr lang="en-US" b="1" u="sng" dirty="0" err="1" smtClean="0">
                <a:solidFill>
                  <a:srgbClr val="FF0000"/>
                </a:solidFill>
              </a:rPr>
              <a:t>Wt</a:t>
            </a:r>
            <a:r>
              <a:rPr lang="en-US" b="1" u="sng" dirty="0" smtClean="0">
                <a:solidFill>
                  <a:srgbClr val="FF0000"/>
                </a:solidFill>
              </a:rPr>
              <a:t> = 50 kg (10 m/s2) = 500 N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force of 50 N is needed to move a box at 10 m/s. What is its mass?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 force of 50 N is needed to move a box at 10 m/s. What is its mass? </a:t>
            </a:r>
          </a:p>
          <a:p>
            <a:pPr lvl="0"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F = ma</a:t>
            </a:r>
          </a:p>
          <a:p>
            <a:pPr lvl="0"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50 N = 50 kg m/s2</a:t>
            </a:r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50 </a:t>
            </a:r>
            <a:r>
              <a:rPr lang="en-US" sz="3600" b="1" u="sng" dirty="0">
                <a:solidFill>
                  <a:srgbClr val="FF0000"/>
                </a:solidFill>
              </a:rPr>
              <a:t>kg </a:t>
            </a:r>
            <a:r>
              <a:rPr lang="en-US" sz="3600" b="1" u="sng" dirty="0" smtClean="0">
                <a:solidFill>
                  <a:srgbClr val="FF0000"/>
                </a:solidFill>
              </a:rPr>
              <a:t>m/s2  = m (10m/s2)</a:t>
            </a:r>
          </a:p>
          <a:p>
            <a:pPr lvl="0"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5   kg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00045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bug which hits the windshield always exerts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Less force than the windshield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 force than the windshield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same force than the windshield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126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bug which hits the windshield always exerts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Less force than the windshield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More force than the windshield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The same force than the windshield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88855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2 cars collide after rolling towards each other, both with the same mass and speed, what is their combined momentum after they meet?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Remember m1v1 = m2v2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The resultant momentum = 0</a:t>
            </a:r>
            <a:endParaRPr lang="en-US" sz="3600" b="1" u="sng" dirty="0">
              <a:solidFill>
                <a:srgbClr val="FF0000"/>
              </a:solidFill>
            </a:endParaRP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529707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train with 2 cars runs head on into a train with only 1 car, with all the cars having the same mass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has a greater change in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momentum?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031630"/>
            <a:ext cx="9506259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train with 2 cars runs head on into a train with only 1 car, with all the cars having the same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has a greater change in momentum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The train with only 1 car changes momentum faster</a:t>
            </a:r>
            <a:endParaRPr lang="en-US" b="1" u="sng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train with 2 cars runs head on into a train with only 1 car, with all the cars having the same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hit with the most force?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3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train with 2 cars runs head on into a train with only 1 car, with all the cars having the same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hit with the most force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Remember- For every reaction there is an opposite but equal reaction- </a:t>
            </a:r>
            <a:r>
              <a:rPr lang="en-US" b="1" u="sng" dirty="0" smtClean="0">
                <a:solidFill>
                  <a:srgbClr val="FF0000"/>
                </a:solidFill>
              </a:rPr>
              <a:t>they hit with the same force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 would a small gun firing a large bullet be a hazard?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7" y="867508"/>
            <a:ext cx="9981727" cy="4267200"/>
          </a:xfr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would a small gun firing a large bullet be a hazard?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Because there may be more force going backward than forward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M1v1 = m2v2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Compare a 1 kg mass moving 10 m/s to a 2 kg mass traveling at the same speed.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Compare a 1 kg mass moving 10 m/s to a 2 kg mass traveling at the same speed.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If you double the mass, the momentum is doubled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(directly proportional)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Weight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gravitational attraction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Measured in kilograms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Never changes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693830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fairly safety method can you use to produce a higher velocity when shooting a clown out of a cannon?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506259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Weight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Is A gravitational attraction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Measured in kilograms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Never changes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are on a planet which has 3 times the mass as earth, your mass would be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1/3 as large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 times as large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same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are on a planet which has 3 times the mass as earth, your mass would be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1/3 as large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3 times as large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The </a:t>
            </a:r>
            <a:r>
              <a:rPr lang="en-US" b="1" u="sng" dirty="0" smtClean="0">
                <a:solidFill>
                  <a:srgbClr val="FF0000"/>
                </a:solidFill>
              </a:rPr>
              <a:t>same- mass does not change</a:t>
            </a:r>
            <a:endParaRPr lang="en-US" b="1" u="sng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9389028" cy="44661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are on a planet which has 3 times the mass as earth, your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weight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would be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1/3 as large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3 times as large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same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9753599" cy="52753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If you are on a planet which has 3 times the mass as earth, your weight would be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1/3 as large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3 times as large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The same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9482813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Compare the amount of friction force on a motorcycle with 2 wheels versus a small car with 4 wheels, if the masses are the same.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9600044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Compare the amount of friction force on a motorcycle with 2 wheels versus a small car with 4 wheels, if the masses are the same.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The total amount of force downward is the same, each tire on the motor cycle would have less surface area, but would have more mass/weight pushing downward.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9529706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fairly safety method can you use to produce a higher velocity when shooting a clown out of a cannon 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FT = mv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Without increasing the force, and the clown having the same mass, the longer the barrel, the greater the velocity</a:t>
            </a:r>
            <a:endParaRPr lang="en-US" b="1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You are in a 200 kg car going 50 km/hr. Which of the following will produce the least amount of force on impact?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Hitting an immovable brick wall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Hitting car head on which is 100 kg moving 200 km/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hr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756618" y="637408"/>
            <a:ext cx="9764168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You are in a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200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kg car going 50 km/hr. Which of the following will produce the least amount of force on impact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 </a:t>
            </a:r>
            <a:r>
              <a:rPr lang="en-US" b="1" dirty="0" smtClean="0">
                <a:solidFill>
                  <a:srgbClr val="FF0000"/>
                </a:solidFill>
              </a:rPr>
              <a:t>MV= 10 000</a:t>
            </a:r>
            <a:endParaRPr lang="en-US" b="1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Hitting an immovable brick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wall </a:t>
            </a:r>
            <a:r>
              <a:rPr lang="en-US" b="1" u="sng" dirty="0" smtClean="0">
                <a:solidFill>
                  <a:srgbClr val="FF0000"/>
                </a:solidFill>
              </a:rPr>
              <a:t>(same as original)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Hitting car head on which is </a:t>
            </a:r>
            <a:r>
              <a:rPr lang="en-US" b="1" u="sng" dirty="0" smtClean="0">
                <a:solidFill>
                  <a:srgbClr val="FF0000"/>
                </a:solidFill>
              </a:rPr>
              <a:t>100 </a:t>
            </a:r>
            <a:r>
              <a:rPr lang="en-US" b="1" u="sng" dirty="0">
                <a:solidFill>
                  <a:srgbClr val="FF0000"/>
                </a:solidFill>
              </a:rPr>
              <a:t>kg moving 200 </a:t>
            </a:r>
            <a:r>
              <a:rPr lang="en-US" b="1" u="sng" dirty="0" smtClean="0">
                <a:solidFill>
                  <a:srgbClr val="FF0000"/>
                </a:solidFill>
              </a:rPr>
              <a:t>km/</a:t>
            </a:r>
            <a:r>
              <a:rPr lang="en-US" b="1" u="sng" dirty="0" err="1" smtClean="0">
                <a:solidFill>
                  <a:srgbClr val="FF0000"/>
                </a:solidFill>
              </a:rPr>
              <a:t>hr</a:t>
            </a:r>
            <a:r>
              <a:rPr lang="en-US" b="1" dirty="0" smtClean="0">
                <a:solidFill>
                  <a:srgbClr val="FF0000"/>
                </a:solidFill>
              </a:rPr>
              <a:t>		</a:t>
            </a:r>
            <a:r>
              <a:rPr lang="en-US" b="1" u="sng" dirty="0" smtClean="0">
                <a:solidFill>
                  <a:srgbClr val="FF0000"/>
                </a:solidFill>
              </a:rPr>
              <a:t> MV = 20 000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Compare the force of a raindrop on the ground that hits the ground and bounces up to one which simple hits and lays on the ground. (which has the greatest force?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1994</Words>
  <Application>Microsoft Office PowerPoint</Application>
  <PresentationFormat>Custom</PresentationFormat>
  <Paragraphs>308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2014-12-02T18:34:03Z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